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9" r:id="rId4"/>
    <p:sldId id="260" r:id="rId5"/>
    <p:sldId id="261" r:id="rId6"/>
    <p:sldId id="262" r:id="rId7"/>
    <p:sldId id="263" r:id="rId8"/>
    <p:sldId id="257"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7D9B-CEFB-F99E-C281-40618E1C0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432E5F-F52D-94D7-6A29-5F1CD6EF2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034CF7-7421-636D-1733-A2F7E8857456}"/>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730CC36C-7F91-AAEE-3902-E1BBF9D913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B7AA7B-5665-39CE-59AE-9B512F8F658A}"/>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137741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C5B6-9D59-9C4B-CEB3-0724E36C57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F7E352-EE7B-1E9C-4805-E47DD5C52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2E3D63-D2AA-3A10-C075-3D3F0FA52CC8}"/>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50287223-94C8-598D-76B9-9F6D34C018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6090C5-B039-41FE-2850-4EB53F01BA6C}"/>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302154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4CE0DB-4111-AA56-3997-28B26A8467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D780BA-D785-CB5F-BED0-B48F6AC60C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7F1BCE-B042-D8B2-CB48-0E5C833BECC2}"/>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A0403D76-497B-7222-4FC5-9123211D3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7AFEC1-F9EA-208A-B110-2489C5DD62E2}"/>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384003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1397-50CF-B9B6-3F50-46F852452D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7C1DDD-F8C0-1810-DEB4-6FED743F7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C1998D-31BB-67AC-E586-933B97EC87E2}"/>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0B809620-FF01-36DD-AD17-58A66D668A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026D1-2EAE-3AC5-FD01-14ECCD0F051B}"/>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46781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EB8C-1DAF-8AAB-C196-48DB8746A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3B22FC-57DE-1AA0-AC74-CFDAD23964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3A9DBB-CEE2-7031-8E52-F7D4CD8B2976}"/>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0C06F93B-58BC-934E-8819-C48BD1E6B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A98B9-F366-6C2B-B1D8-BFE28D083FD5}"/>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96461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FA52-FE16-28F6-6ACF-3CAB0E7BCF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C6E235-5E93-43E0-62CB-5EA3A6813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6CE1C4-9FFD-46E5-4BD1-BA77F0B51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70F3BD-5A4C-42E7-EA6C-4122FFC9AD9D}"/>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6" name="Footer Placeholder 5">
            <a:extLst>
              <a:ext uri="{FF2B5EF4-FFF2-40B4-BE49-F238E27FC236}">
                <a16:creationId xmlns:a16="http://schemas.microsoft.com/office/drawing/2014/main" id="{B0603BB7-B408-7361-EA6D-332E903E7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B8BF91-07C0-CD1C-40E4-12F4D9795D79}"/>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424095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B062-9CF7-376F-B2BC-1191037099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760AC0-65EE-D14B-778D-25492EA72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118DD-31A4-D11B-1A22-9C9D1A6EE6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5742A5-D1E0-3E11-079B-E24166821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107EA8-AC08-6BEE-5CDE-DB55C400EF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E9566C-60D5-A3DB-853B-B8393B284664}"/>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8" name="Footer Placeholder 7">
            <a:extLst>
              <a:ext uri="{FF2B5EF4-FFF2-40B4-BE49-F238E27FC236}">
                <a16:creationId xmlns:a16="http://schemas.microsoft.com/office/drawing/2014/main" id="{BE0F5BE1-37AB-9A81-DB62-DAE99FEA8C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0EFADC-28C9-F683-5899-AAF5601AA21F}"/>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147099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E0F8-9FC7-F09C-4639-84483DB9BA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4AFBB1-AA91-B41D-1CFF-C3487B87C491}"/>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4" name="Footer Placeholder 3">
            <a:extLst>
              <a:ext uri="{FF2B5EF4-FFF2-40B4-BE49-F238E27FC236}">
                <a16:creationId xmlns:a16="http://schemas.microsoft.com/office/drawing/2014/main" id="{61E287C3-22C8-C632-3E2D-DC318E1FFF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B43B29-9ED1-75D6-60DF-6CF49E1D2AD6}"/>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30599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9F48B-5CDF-9F9F-F3AA-0149C5AEAB8E}"/>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3" name="Footer Placeholder 2">
            <a:extLst>
              <a:ext uri="{FF2B5EF4-FFF2-40B4-BE49-F238E27FC236}">
                <a16:creationId xmlns:a16="http://schemas.microsoft.com/office/drawing/2014/main" id="{7D52D176-69E2-B04A-B5FB-C9198B7B32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D5EDAB-A9BC-1D02-86A5-95F0863BABBC}"/>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75654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012F-4636-3663-6317-874E35849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E7B117-767D-E822-A50D-8D3213DF2A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94C28D-43A0-3D08-6B67-3CDBE555E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F0F4E-63F2-DCD8-E255-DEBDE8E70D04}"/>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6" name="Footer Placeholder 5">
            <a:extLst>
              <a:ext uri="{FF2B5EF4-FFF2-40B4-BE49-F238E27FC236}">
                <a16:creationId xmlns:a16="http://schemas.microsoft.com/office/drawing/2014/main" id="{C2D2ABB6-DF4A-C38A-424B-A20A21F6B4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C72178-9F23-960A-C61C-DD112F529C75}"/>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28412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C2EE-E2B9-5773-E995-4BB7833C9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A268F2-F6E5-590D-4D4E-36570E66C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A9A2BF-88DC-2466-64B5-189146704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CF1E5-F29D-CB0F-8C9E-5AF35A0B0565}"/>
              </a:ext>
            </a:extLst>
          </p:cNvPr>
          <p:cNvSpPr>
            <a:spLocks noGrp="1"/>
          </p:cNvSpPr>
          <p:nvPr>
            <p:ph type="dt" sz="half" idx="10"/>
          </p:nvPr>
        </p:nvSpPr>
        <p:spPr/>
        <p:txBody>
          <a:bodyPr/>
          <a:lstStyle/>
          <a:p>
            <a:fld id="{E1E6A956-96F2-4534-A1EF-2764616BD7D4}" type="datetimeFigureOut">
              <a:rPr lang="en-IN" smtClean="0"/>
              <a:t>16-06-2024</a:t>
            </a:fld>
            <a:endParaRPr lang="en-IN"/>
          </a:p>
        </p:txBody>
      </p:sp>
      <p:sp>
        <p:nvSpPr>
          <p:cNvPr id="6" name="Footer Placeholder 5">
            <a:extLst>
              <a:ext uri="{FF2B5EF4-FFF2-40B4-BE49-F238E27FC236}">
                <a16:creationId xmlns:a16="http://schemas.microsoft.com/office/drawing/2014/main" id="{DCD34CEE-B408-48A5-9A2B-9DDF346056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E7B19B-7547-73BB-0BD7-CF422B38A04D}"/>
              </a:ext>
            </a:extLst>
          </p:cNvPr>
          <p:cNvSpPr>
            <a:spLocks noGrp="1"/>
          </p:cNvSpPr>
          <p:nvPr>
            <p:ph type="sldNum" sz="quarter" idx="12"/>
          </p:nvPr>
        </p:nvSpPr>
        <p:spPr/>
        <p:txBody>
          <a:bodyPr/>
          <a:lstStyle/>
          <a:p>
            <a:fld id="{7AF3C705-89AE-4EAA-95D4-36ADD65936DD}" type="slidenum">
              <a:rPr lang="en-IN" smtClean="0"/>
              <a:t>‹#›</a:t>
            </a:fld>
            <a:endParaRPr lang="en-IN"/>
          </a:p>
        </p:txBody>
      </p:sp>
    </p:spTree>
    <p:extLst>
      <p:ext uri="{BB962C8B-B14F-4D97-AF65-F5344CB8AC3E}">
        <p14:creationId xmlns:p14="http://schemas.microsoft.com/office/powerpoint/2010/main" val="5033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17AC0-46B5-41D5-6A8A-321972963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6BB4BC-2ADB-19BD-66F6-DDAF8EA11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28677B-6B7C-E1DE-2860-61679127E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E6A956-96F2-4534-A1EF-2764616BD7D4}" type="datetimeFigureOut">
              <a:rPr lang="en-IN" smtClean="0"/>
              <a:t>16-06-2024</a:t>
            </a:fld>
            <a:endParaRPr lang="en-IN"/>
          </a:p>
        </p:txBody>
      </p:sp>
      <p:sp>
        <p:nvSpPr>
          <p:cNvPr id="5" name="Footer Placeholder 4">
            <a:extLst>
              <a:ext uri="{FF2B5EF4-FFF2-40B4-BE49-F238E27FC236}">
                <a16:creationId xmlns:a16="http://schemas.microsoft.com/office/drawing/2014/main" id="{7F4B17D2-C0E5-AD68-2357-178CE8EE7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554FA49-E45A-B74B-70AE-CF63BED1B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F3C705-89AE-4EAA-95D4-36ADD65936DD}" type="slidenum">
              <a:rPr lang="en-IN" smtClean="0"/>
              <a:t>‹#›</a:t>
            </a:fld>
            <a:endParaRPr lang="en-IN"/>
          </a:p>
        </p:txBody>
      </p:sp>
    </p:spTree>
    <p:extLst>
      <p:ext uri="{BB962C8B-B14F-4D97-AF65-F5344CB8AC3E}">
        <p14:creationId xmlns:p14="http://schemas.microsoft.com/office/powerpoint/2010/main" val="61828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A8495-CA11-69C1-8F69-569B5A832909}"/>
              </a:ext>
            </a:extLst>
          </p:cNvPr>
          <p:cNvSpPr>
            <a:spLocks noGrp="1"/>
          </p:cNvSpPr>
          <p:nvPr>
            <p:ph type="title"/>
          </p:nvPr>
        </p:nvSpPr>
        <p:spPr>
          <a:xfrm>
            <a:off x="6600082" y="1815320"/>
            <a:ext cx="4805996" cy="1297115"/>
          </a:xfrm>
        </p:spPr>
        <p:txBody>
          <a:bodyPr vert="horz" lIns="91440" tIns="45720" rIns="91440" bIns="45720" rtlCol="0" anchor="t">
            <a:noAutofit/>
          </a:bodyPr>
          <a:lstStyle/>
          <a:p>
            <a:pPr algn="ctr"/>
            <a:r>
              <a:rPr lang="en-US" sz="6000" kern="1200" dirty="0">
                <a:solidFill>
                  <a:schemeClr val="tx2"/>
                </a:solidFill>
                <a:latin typeface="+mj-lt"/>
                <a:ea typeface="+mj-ea"/>
                <a:cs typeface="+mj-cs"/>
              </a:rPr>
              <a:t>NREGA ANALYSIS IN </a:t>
            </a:r>
            <a:br>
              <a:rPr lang="en-US" sz="6000" kern="1200" dirty="0">
                <a:solidFill>
                  <a:schemeClr val="tx2"/>
                </a:solidFill>
                <a:latin typeface="+mj-lt"/>
                <a:ea typeface="+mj-ea"/>
                <a:cs typeface="+mj-cs"/>
              </a:rPr>
            </a:br>
            <a:r>
              <a:rPr lang="en-US" sz="6000" kern="1200" dirty="0">
                <a:solidFill>
                  <a:schemeClr val="tx2"/>
                </a:solidFill>
                <a:latin typeface="+mj-lt"/>
                <a:ea typeface="+mj-ea"/>
                <a:cs typeface="+mj-cs"/>
              </a:rPr>
              <a:t>POWER BI</a:t>
            </a:r>
          </a:p>
        </p:txBody>
      </p:sp>
      <p:pic>
        <p:nvPicPr>
          <p:cNvPr id="7" name="Graphic 6" descr="Bar chart">
            <a:extLst>
              <a:ext uri="{FF2B5EF4-FFF2-40B4-BE49-F238E27FC236}">
                <a16:creationId xmlns:a16="http://schemas.microsoft.com/office/drawing/2014/main" id="{B780B7EE-46BE-5D11-38E2-CA1BDFFD21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Audio 7">
            <a:hlinkClick r:id="" action="ppaction://media"/>
            <a:extLst>
              <a:ext uri="{FF2B5EF4-FFF2-40B4-BE49-F238E27FC236}">
                <a16:creationId xmlns:a16="http://schemas.microsoft.com/office/drawing/2014/main" id="{32BD100A-A9A3-17DE-FF5B-4BF64A4E79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103136"/>
      </p:ext>
    </p:extLst>
  </p:cSld>
  <p:clrMapOvr>
    <a:masterClrMapping/>
  </p:clrMapOvr>
  <mc:AlternateContent xmlns:mc="http://schemas.openxmlformats.org/markup-compatibility/2006">
    <mc:Choice xmlns:p14="http://schemas.microsoft.com/office/powerpoint/2010/main" Requires="p14">
      <p:transition spd="slow" p14:dur="2000" advTm="16512"/>
    </mc:Choice>
    <mc:Fallback>
      <p:transition spd="slow" advTm="16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2A813D-32BC-A859-FBDA-4CA09DC377E3}"/>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AC7099A2-6934-7512-754F-E9C4A14D6787}"/>
              </a:ext>
            </a:extLst>
          </p:cNvPr>
          <p:cNvPicPr>
            <a:picLocks noChangeAspect="1"/>
          </p:cNvPicPr>
          <p:nvPr/>
        </p:nvPicPr>
        <p:blipFill>
          <a:blip r:embed="rId4"/>
          <a:stretch>
            <a:fillRect/>
          </a:stretch>
        </p:blipFill>
        <p:spPr>
          <a:xfrm>
            <a:off x="0" y="46003"/>
            <a:ext cx="12192000" cy="6765993"/>
          </a:xfrm>
          <a:prstGeom prst="rect">
            <a:avLst/>
          </a:prstGeom>
        </p:spPr>
      </p:pic>
      <p:pic>
        <p:nvPicPr>
          <p:cNvPr id="10" name="Audio 9">
            <a:hlinkClick r:id="" action="ppaction://media"/>
            <a:extLst>
              <a:ext uri="{FF2B5EF4-FFF2-40B4-BE49-F238E27FC236}">
                <a16:creationId xmlns:a16="http://schemas.microsoft.com/office/drawing/2014/main" id="{0EF7AA48-79A3-D460-9472-686A83847F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3480276"/>
      </p:ext>
    </p:extLst>
  </p:cSld>
  <p:clrMapOvr>
    <a:masterClrMapping/>
  </p:clrMapOvr>
  <mc:AlternateContent xmlns:mc="http://schemas.openxmlformats.org/markup-compatibility/2006">
    <mc:Choice xmlns:p14="http://schemas.microsoft.com/office/powerpoint/2010/main" Requires="p14">
      <p:transition spd="slow" p14:dur="2000" advTm="49373"/>
    </mc:Choice>
    <mc:Fallback>
      <p:transition spd="slow" advTm="49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3D62-6C4E-DE55-6E9E-EC9259E318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7FF8A3-7168-2E97-8F2F-62650C7D0391}"/>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37736BD3-263A-B84F-AD1D-7DEA4E302FD2}"/>
              </a:ext>
            </a:extLst>
          </p:cNvPr>
          <p:cNvPicPr>
            <a:picLocks noChangeAspect="1"/>
          </p:cNvPicPr>
          <p:nvPr/>
        </p:nvPicPr>
        <p:blipFill>
          <a:blip r:embed="rId4"/>
          <a:stretch>
            <a:fillRect/>
          </a:stretch>
        </p:blipFill>
        <p:spPr>
          <a:xfrm>
            <a:off x="0" y="5934"/>
            <a:ext cx="12192000" cy="6846131"/>
          </a:xfrm>
          <a:prstGeom prst="rect">
            <a:avLst/>
          </a:prstGeom>
        </p:spPr>
      </p:pic>
      <p:pic>
        <p:nvPicPr>
          <p:cNvPr id="9" name="Audio 8">
            <a:hlinkClick r:id="" action="ppaction://media"/>
            <a:extLst>
              <a:ext uri="{FF2B5EF4-FFF2-40B4-BE49-F238E27FC236}">
                <a16:creationId xmlns:a16="http://schemas.microsoft.com/office/drawing/2014/main" id="{0921F8D6-5174-85EF-7CA7-05F01DFF13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149706"/>
      </p:ext>
    </p:extLst>
  </p:cSld>
  <p:clrMapOvr>
    <a:masterClrMapping/>
  </p:clrMapOvr>
  <mc:AlternateContent xmlns:mc="http://schemas.openxmlformats.org/markup-compatibility/2006">
    <mc:Choice xmlns:p14="http://schemas.microsoft.com/office/powerpoint/2010/main" Requires="p14">
      <p:transition spd="slow" p14:dur="2000" advTm="49971"/>
    </mc:Choice>
    <mc:Fallback>
      <p:transition spd="slow" advTm="4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73E0-288A-DD23-327E-39D99EF728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88CE87-F9B9-76F2-8331-0D714E2A67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418CC0-1F6F-9B38-154D-B3816B917440}"/>
              </a:ext>
            </a:extLst>
          </p:cNvPr>
          <p:cNvPicPr>
            <a:picLocks noChangeAspect="1"/>
          </p:cNvPicPr>
          <p:nvPr/>
        </p:nvPicPr>
        <p:blipFill>
          <a:blip r:embed="rId4"/>
          <a:stretch>
            <a:fillRect/>
          </a:stretch>
        </p:blipFill>
        <p:spPr>
          <a:xfrm>
            <a:off x="0" y="7435"/>
            <a:ext cx="12192000" cy="6843129"/>
          </a:xfrm>
          <a:prstGeom prst="rect">
            <a:avLst/>
          </a:prstGeom>
        </p:spPr>
      </p:pic>
      <p:pic>
        <p:nvPicPr>
          <p:cNvPr id="7" name="Audio 6">
            <a:hlinkClick r:id="" action="ppaction://media"/>
            <a:extLst>
              <a:ext uri="{FF2B5EF4-FFF2-40B4-BE49-F238E27FC236}">
                <a16:creationId xmlns:a16="http://schemas.microsoft.com/office/drawing/2014/main" id="{C08B38FA-A5CA-AB89-A1D2-8878B9000E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3239304"/>
      </p:ext>
    </p:extLst>
  </p:cSld>
  <p:clrMapOvr>
    <a:masterClrMapping/>
  </p:clrMapOvr>
  <mc:AlternateContent xmlns:mc="http://schemas.openxmlformats.org/markup-compatibility/2006">
    <mc:Choice xmlns:p14="http://schemas.microsoft.com/office/powerpoint/2010/main" Requires="p14">
      <p:transition spd="slow" p14:dur="2000" advTm="39945"/>
    </mc:Choice>
    <mc:Fallback>
      <p:transition spd="slow" advTm="39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9DCF-97F2-7275-1705-BF2D9EE90A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9B7485-89B6-8B39-8DF7-240E190300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0BF549B-4213-CC3C-32AC-5EC6569EB611}"/>
              </a:ext>
            </a:extLst>
          </p:cNvPr>
          <p:cNvPicPr>
            <a:picLocks noChangeAspect="1"/>
          </p:cNvPicPr>
          <p:nvPr/>
        </p:nvPicPr>
        <p:blipFill>
          <a:blip r:embed="rId4"/>
          <a:stretch>
            <a:fillRect/>
          </a:stretch>
        </p:blipFill>
        <p:spPr>
          <a:xfrm>
            <a:off x="37254" y="51916"/>
            <a:ext cx="12117491" cy="6754168"/>
          </a:xfrm>
          <a:prstGeom prst="rect">
            <a:avLst/>
          </a:prstGeom>
        </p:spPr>
      </p:pic>
      <p:pic>
        <p:nvPicPr>
          <p:cNvPr id="7" name="Audio 6">
            <a:hlinkClick r:id="" action="ppaction://media"/>
            <a:extLst>
              <a:ext uri="{FF2B5EF4-FFF2-40B4-BE49-F238E27FC236}">
                <a16:creationId xmlns:a16="http://schemas.microsoft.com/office/drawing/2014/main" id="{6392B40A-19AE-AC48-3AC5-81600DC33F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3860824"/>
      </p:ext>
    </p:extLst>
  </p:cSld>
  <p:clrMapOvr>
    <a:masterClrMapping/>
  </p:clrMapOvr>
  <mc:AlternateContent xmlns:mc="http://schemas.openxmlformats.org/markup-compatibility/2006">
    <mc:Choice xmlns:p14="http://schemas.microsoft.com/office/powerpoint/2010/main" Requires="p14">
      <p:transition spd="slow" p14:dur="2000" advTm="41446"/>
    </mc:Choice>
    <mc:Fallback>
      <p:transition spd="slow" advTm="41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262C-EF7B-7EA8-630F-BE54C8ED48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E3B84F-63D6-76C3-46E9-9C01E9B404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978A2E-FE91-FE5A-1D36-4490A4D4A0B1}"/>
              </a:ext>
            </a:extLst>
          </p:cNvPr>
          <p:cNvPicPr>
            <a:picLocks noChangeAspect="1"/>
          </p:cNvPicPr>
          <p:nvPr/>
        </p:nvPicPr>
        <p:blipFill>
          <a:blip r:embed="rId4"/>
          <a:stretch>
            <a:fillRect/>
          </a:stretch>
        </p:blipFill>
        <p:spPr>
          <a:xfrm>
            <a:off x="110495" y="0"/>
            <a:ext cx="11971009" cy="6858000"/>
          </a:xfrm>
          <a:prstGeom prst="rect">
            <a:avLst/>
          </a:prstGeom>
        </p:spPr>
      </p:pic>
      <p:pic>
        <p:nvPicPr>
          <p:cNvPr id="7" name="Audio 6">
            <a:hlinkClick r:id="" action="ppaction://media"/>
            <a:extLst>
              <a:ext uri="{FF2B5EF4-FFF2-40B4-BE49-F238E27FC236}">
                <a16:creationId xmlns:a16="http://schemas.microsoft.com/office/drawing/2014/main" id="{54C2A022-43BF-4ABB-B641-CBBC3A3968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6946726"/>
      </p:ext>
    </p:extLst>
  </p:cSld>
  <p:clrMapOvr>
    <a:masterClrMapping/>
  </p:clrMapOvr>
  <mc:AlternateContent xmlns:mc="http://schemas.openxmlformats.org/markup-compatibility/2006">
    <mc:Choice xmlns:p14="http://schemas.microsoft.com/office/powerpoint/2010/main" Requires="p14">
      <p:transition spd="slow" p14:dur="2000" advTm="41922"/>
    </mc:Choice>
    <mc:Fallback>
      <p:transition spd="slow" advTm="4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EB40-C382-4486-F5CD-3BFF71E284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A2E5FA-7263-DA6A-6310-40CDE032EF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48ED94-43BB-D199-3916-6CA34CDDDE17}"/>
              </a:ext>
            </a:extLst>
          </p:cNvPr>
          <p:cNvPicPr>
            <a:picLocks noChangeAspect="1"/>
          </p:cNvPicPr>
          <p:nvPr/>
        </p:nvPicPr>
        <p:blipFill>
          <a:blip r:embed="rId4"/>
          <a:stretch>
            <a:fillRect/>
          </a:stretch>
        </p:blipFill>
        <p:spPr>
          <a:xfrm>
            <a:off x="0" y="381000"/>
            <a:ext cx="12192000" cy="6096000"/>
          </a:xfrm>
          <a:prstGeom prst="rect">
            <a:avLst/>
          </a:prstGeom>
        </p:spPr>
      </p:pic>
      <p:pic>
        <p:nvPicPr>
          <p:cNvPr id="7" name="Audio 6">
            <a:hlinkClick r:id="" action="ppaction://media"/>
            <a:extLst>
              <a:ext uri="{FF2B5EF4-FFF2-40B4-BE49-F238E27FC236}">
                <a16:creationId xmlns:a16="http://schemas.microsoft.com/office/drawing/2014/main" id="{D8AB0706-4929-BE4C-3742-283C32F629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1917832"/>
      </p:ext>
    </p:extLst>
  </p:cSld>
  <p:clrMapOvr>
    <a:masterClrMapping/>
  </p:clrMapOvr>
  <mc:AlternateContent xmlns:mc="http://schemas.openxmlformats.org/markup-compatibility/2006">
    <mc:Choice xmlns:p14="http://schemas.microsoft.com/office/powerpoint/2010/main" Requires="p14">
      <p:transition spd="slow" p14:dur="2000" advTm="67601"/>
    </mc:Choice>
    <mc:Fallback>
      <p:transition spd="slow" advTm="67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4B4D9-D35B-AD68-FF0D-1BD6A0EFB494}"/>
              </a:ext>
            </a:extLst>
          </p:cNvPr>
          <p:cNvSpPr>
            <a:spLocks noGrp="1"/>
          </p:cNvSpPr>
          <p:nvPr>
            <p:ph type="title"/>
          </p:nvPr>
        </p:nvSpPr>
        <p:spPr>
          <a:xfrm>
            <a:off x="761803" y="350196"/>
            <a:ext cx="4646904" cy="1624520"/>
          </a:xfrm>
        </p:spPr>
        <p:txBody>
          <a:bodyPr anchor="ctr">
            <a:normAutofit/>
          </a:bodyPr>
          <a:lstStyle/>
          <a:p>
            <a:r>
              <a:rPr lang="en-US" sz="3700" dirty="0"/>
              <a:t>Can data-driven insights guide policymakers?</a:t>
            </a:r>
            <a:endParaRPr lang="en-IN" sz="3700" dirty="0"/>
          </a:p>
        </p:txBody>
      </p:sp>
      <p:sp>
        <p:nvSpPr>
          <p:cNvPr id="3" name="Content Placeholder 2">
            <a:extLst>
              <a:ext uri="{FF2B5EF4-FFF2-40B4-BE49-F238E27FC236}">
                <a16:creationId xmlns:a16="http://schemas.microsoft.com/office/drawing/2014/main" id="{A3FCC4CD-E173-8634-0014-FC6C9A19E82C}"/>
              </a:ext>
            </a:extLst>
          </p:cNvPr>
          <p:cNvSpPr>
            <a:spLocks noGrp="1"/>
          </p:cNvSpPr>
          <p:nvPr>
            <p:ph idx="1"/>
          </p:nvPr>
        </p:nvSpPr>
        <p:spPr>
          <a:xfrm>
            <a:off x="324466" y="2408904"/>
            <a:ext cx="5084242" cy="3947446"/>
          </a:xfrm>
        </p:spPr>
        <p:txBody>
          <a:bodyPr anchor="ctr">
            <a:normAutofit/>
          </a:bodyPr>
          <a:lstStyle/>
          <a:p>
            <a:pPr marL="0" indent="0" algn="just">
              <a:buNone/>
            </a:pPr>
            <a:r>
              <a:rPr lang="en-US" sz="1600" dirty="0"/>
              <a:t>Data-driven insights can significantly guide policymakers and administrators in optimizing the NREGA scheme. By analyzing regional disparities, policymakers can direct resources to underperforming areas to ensure equitable employment opportunities. Assessing budget utilization helps in reallocating unspent funds to regions with higher demand. Understanding the relationship between worker engagement, productivity, and project completion can lead to improved strategies like providing incentives and training programs. Analyzing wage data ensures adequate financial support for rural households. Continuous monitoring and evaluation allow for timely adjustments to policies. Ultimately, these insights enable evidence-based decision-making, enhancing the scheme's overall effectiveness and impact.</a:t>
            </a:r>
            <a:endParaRPr lang="en-IN" sz="1600" dirty="0"/>
          </a:p>
        </p:txBody>
      </p:sp>
      <p:pic>
        <p:nvPicPr>
          <p:cNvPr id="5" name="Picture 4" descr="Graph on document with pen">
            <a:extLst>
              <a:ext uri="{FF2B5EF4-FFF2-40B4-BE49-F238E27FC236}">
                <a16:creationId xmlns:a16="http://schemas.microsoft.com/office/drawing/2014/main" id="{8389ED9F-4222-308A-1529-6AD5D0449D84}"/>
              </a:ext>
            </a:extLst>
          </p:cNvPr>
          <p:cNvPicPr>
            <a:picLocks noChangeAspect="1"/>
          </p:cNvPicPr>
          <p:nvPr/>
        </p:nvPicPr>
        <p:blipFill rotWithShape="1">
          <a:blip r:embed="rId4"/>
          <a:srcRect l="27161" r="13438" b="-2"/>
          <a:stretch/>
        </p:blipFill>
        <p:spPr>
          <a:xfrm>
            <a:off x="6096000" y="1"/>
            <a:ext cx="6102825" cy="6858000"/>
          </a:xfrm>
          <a:prstGeom prst="rect">
            <a:avLst/>
          </a:prstGeom>
        </p:spPr>
      </p:pic>
      <p:pic>
        <p:nvPicPr>
          <p:cNvPr id="6" name="Audio 5">
            <a:hlinkClick r:id="" action="ppaction://media"/>
            <a:extLst>
              <a:ext uri="{FF2B5EF4-FFF2-40B4-BE49-F238E27FC236}">
                <a16:creationId xmlns:a16="http://schemas.microsoft.com/office/drawing/2014/main" id="{9CC9A16C-9DCC-1C02-649E-FA4EE3B8BC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7441641"/>
      </p:ext>
    </p:extLst>
  </p:cSld>
  <p:clrMapOvr>
    <a:masterClrMapping/>
  </p:clrMapOvr>
  <mc:AlternateContent xmlns:mc="http://schemas.openxmlformats.org/markup-compatibility/2006">
    <mc:Choice xmlns:p14="http://schemas.microsoft.com/office/powerpoint/2010/main" Requires="p14">
      <p:transition spd="slow" p14:dur="2000" advTm="30899"/>
    </mc:Choice>
    <mc:Fallback>
      <p:transition spd="slow" advTm="30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ying a bow in an arrangment of presents">
            <a:extLst>
              <a:ext uri="{FF2B5EF4-FFF2-40B4-BE49-F238E27FC236}">
                <a16:creationId xmlns:a16="http://schemas.microsoft.com/office/drawing/2014/main" id="{54953E8B-FD28-0A83-C685-DD8D110BC1D3}"/>
              </a:ext>
            </a:extLst>
          </p:cNvPr>
          <p:cNvPicPr>
            <a:picLocks noChangeAspect="1"/>
          </p:cNvPicPr>
          <p:nvPr/>
        </p:nvPicPr>
        <p:blipFill rotWithShape="1">
          <a:blip r:embed="rId2"/>
          <a:srcRect t="7026" b="8705"/>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648CB-514C-356E-A92E-F8EE03BC3DC0}"/>
              </a:ext>
            </a:extLst>
          </p:cNvPr>
          <p:cNvSpPr>
            <a:spLocks noGrp="1"/>
          </p:cNvSpPr>
          <p:nvPr>
            <p:ph type="title"/>
          </p:nvPr>
        </p:nvSpPr>
        <p:spPr>
          <a:xfrm>
            <a:off x="2105890" y="2987435"/>
            <a:ext cx="4131368" cy="1571164"/>
          </a:xfrm>
        </p:spPr>
        <p:txBody>
          <a:bodyPr vert="horz" lIns="91440" tIns="45720" rIns="91440" bIns="45720" rtlCol="0" anchor="t">
            <a:normAutofit/>
          </a:bodyPr>
          <a:lstStyle/>
          <a:p>
            <a:r>
              <a:rPr lang="en-US" sz="3600" dirty="0"/>
              <a:t>THANK YOU</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227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TotalTime>
  <Words>122</Words>
  <Application>Microsoft Office PowerPoint</Application>
  <PresentationFormat>Widescreen</PresentationFormat>
  <Paragraphs>4</Paragraphs>
  <Slides>9</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NREGA ANALYSIS IN  POWER BI</vt:lpstr>
      <vt:lpstr>PowerPoint Presentation</vt:lpstr>
      <vt:lpstr>PowerPoint Presentation</vt:lpstr>
      <vt:lpstr>PowerPoint Presentation</vt:lpstr>
      <vt:lpstr>PowerPoint Presentation</vt:lpstr>
      <vt:lpstr>PowerPoint Presentation</vt:lpstr>
      <vt:lpstr>PowerPoint Presentation</vt:lpstr>
      <vt:lpstr>Can data-driven insights guide policymakers?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Dheeraj Mehlawat</dc:creator>
  <cp:lastModifiedBy>Dheeraj Mehlawat</cp:lastModifiedBy>
  <cp:revision>2</cp:revision>
  <dcterms:created xsi:type="dcterms:W3CDTF">2024-06-16T13:39:34Z</dcterms:created>
  <dcterms:modified xsi:type="dcterms:W3CDTF">2024-06-16T16:35:02Z</dcterms:modified>
</cp:coreProperties>
</file>